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  <p:sldMasterId id="2147483750" r:id="rId2"/>
  </p:sldMasterIdLst>
  <p:sldIdLst>
    <p:sldId id="257" r:id="rId3"/>
    <p:sldId id="260" r:id="rId4"/>
    <p:sldId id="259" r:id="rId5"/>
    <p:sldId id="261" r:id="rId6"/>
    <p:sldId id="262" r:id="rId7"/>
    <p:sldId id="263" r:id="rId8"/>
    <p:sldId id="269" r:id="rId9"/>
    <p:sldId id="264" r:id="rId10"/>
    <p:sldId id="265" r:id="rId11"/>
    <p:sldId id="266" r:id="rId12"/>
    <p:sldId id="267" r:id="rId13"/>
    <p:sldId id="268" r:id="rId14"/>
    <p:sldId id="25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6/17/2021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618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719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620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1538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576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9768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698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39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2768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423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4841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1290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7343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0000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9632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888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53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6/17/2021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765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5621" y="639098"/>
            <a:ext cx="6207450" cy="3047686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FudgeMart Inc.</a:t>
            </a:r>
            <a:b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Data Warehouse &amp; Business Intelligence Solution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Ist722 - Group2 :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Keeley Ables, Steve Lamarre, </a:t>
            </a:r>
          </a:p>
          <a:p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Subbu Kandhaswamy, Zachary agrue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4DFB4-58B7-4C94-98DC-F5F7184CC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593" y="1160735"/>
            <a:ext cx="3494094" cy="226826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BI Dashboard </a:t>
            </a:r>
            <a:r>
              <a:rPr lang="en-US" sz="2800" b="0" i="1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Category Analysis</a:t>
            </a:r>
            <a:endParaRPr lang="en-US" sz="4000" b="0" i="1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A8485285-5466-4211-8ED9-7CAE7EF9B62E}"/>
              </a:ext>
            </a:extLst>
          </p:cNvPr>
          <p:cNvSpPr txBox="1">
            <a:spLocks/>
          </p:cNvSpPr>
          <p:nvPr/>
        </p:nvSpPr>
        <p:spPr bwMode="gray">
          <a:xfrm>
            <a:off x="8174594" y="3708649"/>
            <a:ext cx="3494094" cy="19886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Review quantity sold versus average product ratings for selected markets.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EBEB"/>
              </a:solidFill>
              <a:effectLst/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582B1D-AD58-444A-A497-8440F842DB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3" t="21764" r="41921" b="23235"/>
          <a:stretch/>
        </p:blipFill>
        <p:spPr>
          <a:xfrm>
            <a:off x="179659" y="1546952"/>
            <a:ext cx="7694820" cy="43233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4576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4DFB4-58B7-4C94-98DC-F5F7184CC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593" y="1160735"/>
            <a:ext cx="3494094" cy="226826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BI Dashboard </a:t>
            </a:r>
            <a:r>
              <a:rPr lang="en-US" sz="2800" b="0" i="1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Ratings Analysis</a:t>
            </a:r>
            <a:endParaRPr lang="en-US" sz="4000" b="0" i="1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A8485285-5466-4211-8ED9-7CAE7EF9B62E}"/>
              </a:ext>
            </a:extLst>
          </p:cNvPr>
          <p:cNvSpPr txBox="1">
            <a:spLocks/>
          </p:cNvSpPr>
          <p:nvPr/>
        </p:nvSpPr>
        <p:spPr bwMode="gray">
          <a:xfrm>
            <a:off x="8174594" y="3708649"/>
            <a:ext cx="3494094" cy="19886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Review ratings and sales for selected product categories by desired market(s).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EBEB"/>
              </a:solidFill>
              <a:effectLst/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43D4FA-0C29-4DC2-9BBC-4DBD8A9B8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1" t="21354" r="42126" b="23235"/>
          <a:stretch/>
        </p:blipFill>
        <p:spPr>
          <a:xfrm>
            <a:off x="186996" y="1492987"/>
            <a:ext cx="7680146" cy="44313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2907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4DFB4-58B7-4C94-98DC-F5F7184CC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593" y="1160735"/>
            <a:ext cx="3494094" cy="226826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BI Dashboard </a:t>
            </a:r>
            <a:r>
              <a:rPr lang="en-US" sz="2800" b="0" i="1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Customer Analysis</a:t>
            </a:r>
            <a:endParaRPr lang="en-US" sz="4000" b="0" i="1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A8485285-5466-4211-8ED9-7CAE7EF9B62E}"/>
              </a:ext>
            </a:extLst>
          </p:cNvPr>
          <p:cNvSpPr txBox="1">
            <a:spLocks/>
          </p:cNvSpPr>
          <p:nvPr/>
        </p:nvSpPr>
        <p:spPr bwMode="gray">
          <a:xfrm>
            <a:off x="8174594" y="3708649"/>
            <a:ext cx="3494094" cy="19886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Review product mix and highest rated products by selected customer(s).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EBEB"/>
              </a:solidFill>
              <a:effectLst/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7B006C-133C-4B72-9A88-0A26F12957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8" t="21354" r="41921" b="23440"/>
          <a:stretch/>
        </p:blipFill>
        <p:spPr>
          <a:xfrm>
            <a:off x="165420" y="1514164"/>
            <a:ext cx="7638908" cy="43889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7823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5919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Thank you all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936400B-B65E-4895-84CD-78D4F25D8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905000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9DD1B-8779-4F22-A737-EE66AE921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322" y="500973"/>
            <a:ext cx="10069358" cy="1043805"/>
          </a:xfrm>
        </p:spPr>
        <p:txBody>
          <a:bodyPr/>
          <a:lstStyle/>
          <a:p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D3D05-C93B-460F-9AD3-37BACFAA0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5260" y="4520494"/>
            <a:ext cx="8740302" cy="1500928"/>
          </a:xfrm>
        </p:spPr>
        <p:txBody>
          <a:bodyPr>
            <a:normAutofit/>
          </a:bodyPr>
          <a:lstStyle/>
          <a:p>
            <a:pPr marL="30429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600" dirty="0">
                <a:solidFill>
                  <a:schemeClr val="dk1"/>
                </a:solidFill>
              </a:rPr>
              <a:t>FudgeMart sells home furnishing products to customers in an online store.  FudgeFlix sells subscriptions to customers based on the plans.</a:t>
            </a:r>
          </a:p>
          <a:p>
            <a:pPr marL="30429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br>
              <a:rPr lang="en-US" sz="400" dirty="0">
                <a:solidFill>
                  <a:schemeClr val="dk1"/>
                </a:solidFill>
              </a:rPr>
            </a:br>
            <a:r>
              <a:rPr lang="en-US" sz="1600" dirty="0">
                <a:solidFill>
                  <a:schemeClr val="dk1"/>
                </a:solidFill>
              </a:rPr>
              <a:t>Tracking their </a:t>
            </a:r>
            <a:r>
              <a:rPr lang="en-US" sz="1600" b="1" dirty="0">
                <a:solidFill>
                  <a:srgbClr val="C00000"/>
                </a:solidFill>
              </a:rPr>
              <a:t>Sales </a:t>
            </a:r>
            <a:r>
              <a:rPr lang="en-US" sz="1600" dirty="0">
                <a:solidFill>
                  <a:schemeClr val="dk1"/>
                </a:solidFill>
              </a:rPr>
              <a:t>and customer satisfaction (</a:t>
            </a:r>
            <a:r>
              <a:rPr lang="en-US" sz="1600" b="1" dirty="0">
                <a:solidFill>
                  <a:srgbClr val="C00000"/>
                </a:solidFill>
              </a:rPr>
              <a:t>Reviews</a:t>
            </a:r>
            <a:r>
              <a:rPr lang="en-US" sz="1600" dirty="0">
                <a:solidFill>
                  <a:schemeClr val="dk1"/>
                </a:solidFill>
              </a:rPr>
              <a:t>) for both subsidiary will enable us to track the growth of company.</a:t>
            </a:r>
          </a:p>
          <a:p>
            <a:pPr marL="92151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lang="en-US" sz="2000" dirty="0">
              <a:solidFill>
                <a:schemeClr val="dk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8F0A1B-50F5-4106-AB36-F13F9E5A6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163" y="2190437"/>
            <a:ext cx="785208" cy="8410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E403D3-107F-4D6A-9037-6C056098DBDF}"/>
              </a:ext>
            </a:extLst>
          </p:cNvPr>
          <p:cNvSpPr txBox="1"/>
          <p:nvPr/>
        </p:nvSpPr>
        <p:spPr>
          <a:xfrm>
            <a:off x="2115766" y="2190437"/>
            <a:ext cx="89789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FudgeMart is an online retail business that operates similar to Walmart, Flipkart etc. All business transaction related data for Fudgemart are stored in relational database (</a:t>
            </a:r>
            <a:r>
              <a:rPr lang="en-US" sz="1600" dirty="0" err="1"/>
              <a:t>fudgemart</a:t>
            </a:r>
            <a:r>
              <a:rPr lang="en-US" sz="1600" dirty="0"/>
              <a:t>) and includes Customers, Product, Supplier, Orders, Reviews and Employee tables.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EEC69F-376D-4FE6-978B-C8BA69C13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762" y="3380361"/>
            <a:ext cx="806609" cy="763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7C233D3-C5A6-49AD-AEEF-9AE05C37B9DC}"/>
              </a:ext>
            </a:extLst>
          </p:cNvPr>
          <p:cNvSpPr txBox="1"/>
          <p:nvPr/>
        </p:nvSpPr>
        <p:spPr>
          <a:xfrm>
            <a:off x="2115766" y="3307936"/>
            <a:ext cx="89789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FudgeFlix is another fictitious DVD Rental company and subsidiary of Fudgemart that operates online to serve rental DVD and On-demand streaming services like Netflix. The business operation data stored in fudgeflix_v3 database and includes plans, customers, Orders &amp; employees.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5A620BC-19FB-4364-8BA7-6B0F6C8E2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322" y="4789642"/>
            <a:ext cx="722220" cy="6837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3C64E70-9DB0-4BCB-B6B4-939E47E4A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762" y="4828254"/>
            <a:ext cx="680288" cy="7287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676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C876-5F95-4342-8260-DB48E15FD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89860"/>
          </a:xfrm>
        </p:spPr>
        <p:txBody>
          <a:bodyPr/>
          <a:lstStyle/>
          <a:p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1BEDA-F79D-425F-A6DC-63DB3F941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2800" dirty="0"/>
              <a:t>Date Warehouse using OLTP  Source  using ETL process.</a:t>
            </a:r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Ø"/>
            </a:pPr>
            <a:endParaRPr lang="en-US" sz="800" dirty="0"/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2800" dirty="0"/>
              <a:t>Build Analytical Reports focusing Sales &amp; Customer Satisfaction using BI platform (Power BI)</a:t>
            </a:r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Ø"/>
            </a:pPr>
            <a:endParaRPr lang="en-US" sz="900" dirty="0"/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2800" dirty="0"/>
              <a:t>Enable Fudgemart Inc to Review, Plan and make Decisions for business growth using aggregated sales trends by region, product, category and periods.</a:t>
            </a:r>
          </a:p>
        </p:txBody>
      </p:sp>
    </p:spTree>
    <p:extLst>
      <p:ext uri="{BB962C8B-B14F-4D97-AF65-F5344CB8AC3E}">
        <p14:creationId xmlns:p14="http://schemas.microsoft.com/office/powerpoint/2010/main" val="2657520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C876-5F95-4342-8260-DB48E15FD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89860"/>
          </a:xfrm>
        </p:spPr>
        <p:txBody>
          <a:bodyPr/>
          <a:lstStyle/>
          <a:p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Deliverables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F1C9984-11DA-4F0C-A552-A706985F52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0225" y="2108108"/>
            <a:ext cx="1414596" cy="11798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6D3B807-54A6-42EB-9DDB-C0827C0FE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9686" y="2108108"/>
            <a:ext cx="1380256" cy="11798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93732FB-14DB-49B9-A85B-4578D3E1E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9681" y="2108109"/>
            <a:ext cx="1488332" cy="11798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8AA1F23-25A0-4522-920A-A9FD9F8388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5409" y="4496246"/>
            <a:ext cx="1338826" cy="9994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C420567-A329-4887-9D97-08BFEB4F97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1593" y="4831849"/>
            <a:ext cx="1380256" cy="8442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77DAD8A-1695-4315-BBD6-CFD4E0278B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6781" y="4489948"/>
            <a:ext cx="1380255" cy="1186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AE50962E-B71F-4BFE-BC70-E9C0CD42CE14}"/>
              </a:ext>
            </a:extLst>
          </p:cNvPr>
          <p:cNvGrpSpPr/>
          <p:nvPr/>
        </p:nvGrpSpPr>
        <p:grpSpPr>
          <a:xfrm>
            <a:off x="3182293" y="2108108"/>
            <a:ext cx="5561036" cy="3152955"/>
            <a:chOff x="3182293" y="2108108"/>
            <a:chExt cx="5561036" cy="315295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C7F3B1C-58E7-4F20-8DE7-95AEA4EF5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66781" y="2108108"/>
              <a:ext cx="1380255" cy="117984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E2C0FA27-D5DA-4C31-A3D0-8AC0A74C7C27}"/>
                </a:ext>
              </a:extLst>
            </p:cNvPr>
            <p:cNvSpPr/>
            <p:nvPr/>
          </p:nvSpPr>
          <p:spPr>
            <a:xfrm>
              <a:off x="3213517" y="2531624"/>
              <a:ext cx="447472" cy="26751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>
              <a:extLst>
                <a:ext uri="{FF2B5EF4-FFF2-40B4-BE49-F238E27FC236}">
                  <a16:creationId xmlns:a16="http://schemas.microsoft.com/office/drawing/2014/main" id="{9031608E-F45D-4CDA-99D5-F6A7812A8DF8}"/>
                </a:ext>
              </a:extLst>
            </p:cNvPr>
            <p:cNvSpPr/>
            <p:nvPr/>
          </p:nvSpPr>
          <p:spPr>
            <a:xfrm>
              <a:off x="3182293" y="4949263"/>
              <a:ext cx="447472" cy="26751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>
              <a:extLst>
                <a:ext uri="{FF2B5EF4-FFF2-40B4-BE49-F238E27FC236}">
                  <a16:creationId xmlns:a16="http://schemas.microsoft.com/office/drawing/2014/main" id="{416572F7-692C-4D19-A837-8797ED0542CF}"/>
                </a:ext>
              </a:extLst>
            </p:cNvPr>
            <p:cNvSpPr/>
            <p:nvPr/>
          </p:nvSpPr>
          <p:spPr>
            <a:xfrm>
              <a:off x="5679008" y="2531624"/>
              <a:ext cx="447472" cy="26751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E197DD12-E3D5-45BA-900B-9A9E78CB0C59}"/>
                </a:ext>
              </a:extLst>
            </p:cNvPr>
            <p:cNvSpPr/>
            <p:nvPr/>
          </p:nvSpPr>
          <p:spPr>
            <a:xfrm>
              <a:off x="8280424" y="2531624"/>
              <a:ext cx="447472" cy="26751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Arrow: Right 35">
              <a:extLst>
                <a:ext uri="{FF2B5EF4-FFF2-40B4-BE49-F238E27FC236}">
                  <a16:creationId xmlns:a16="http://schemas.microsoft.com/office/drawing/2014/main" id="{33DE1C06-06A0-42BA-B245-F003CFACA769}"/>
                </a:ext>
              </a:extLst>
            </p:cNvPr>
            <p:cNvSpPr/>
            <p:nvPr/>
          </p:nvSpPr>
          <p:spPr>
            <a:xfrm>
              <a:off x="5627351" y="4993553"/>
              <a:ext cx="447472" cy="26751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Arrow: Right 37">
              <a:extLst>
                <a:ext uri="{FF2B5EF4-FFF2-40B4-BE49-F238E27FC236}">
                  <a16:creationId xmlns:a16="http://schemas.microsoft.com/office/drawing/2014/main" id="{FC5B71CD-0B68-41D3-BCE9-41A84AB3812F}"/>
                </a:ext>
              </a:extLst>
            </p:cNvPr>
            <p:cNvSpPr/>
            <p:nvPr/>
          </p:nvSpPr>
          <p:spPr>
            <a:xfrm>
              <a:off x="8295857" y="4986458"/>
              <a:ext cx="447472" cy="26751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A7FCB2B4-48C6-476E-882A-99F8056C31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9946" y="4489949"/>
            <a:ext cx="1354875" cy="11798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DD28B0D-5DFC-45C2-8C9A-DA1E8CE976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19682" y="4489948"/>
            <a:ext cx="1488332" cy="1179841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0396B433-75B0-46AB-9475-FA3D5720856A}"/>
              </a:ext>
            </a:extLst>
          </p:cNvPr>
          <p:cNvSpPr txBox="1"/>
          <p:nvPr/>
        </p:nvSpPr>
        <p:spPr>
          <a:xfrm>
            <a:off x="1487000" y="3400774"/>
            <a:ext cx="1481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Project Charter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1BAAF31-CD93-4A9C-82C0-23BFE0692FE8}"/>
              </a:ext>
            </a:extLst>
          </p:cNvPr>
          <p:cNvSpPr txBox="1"/>
          <p:nvPr/>
        </p:nvSpPr>
        <p:spPr>
          <a:xfrm>
            <a:off x="3835409" y="3400774"/>
            <a:ext cx="1614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High-level Model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4CB472F-04BE-442B-BA60-B4DEA3CB727D}"/>
              </a:ext>
            </a:extLst>
          </p:cNvPr>
          <p:cNvSpPr txBox="1"/>
          <p:nvPr/>
        </p:nvSpPr>
        <p:spPr>
          <a:xfrm>
            <a:off x="6372619" y="3400774"/>
            <a:ext cx="1907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Detailed Dim Model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C23F0AD-251B-4A74-B975-BC04D79469AF}"/>
              </a:ext>
            </a:extLst>
          </p:cNvPr>
          <p:cNvSpPr txBox="1"/>
          <p:nvPr/>
        </p:nvSpPr>
        <p:spPr>
          <a:xfrm>
            <a:off x="9203474" y="3392003"/>
            <a:ext cx="1500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ETL Operation 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CFC395-B038-4535-A6DF-0F872D66C6A6}"/>
              </a:ext>
            </a:extLst>
          </p:cNvPr>
          <p:cNvSpPr txBox="1"/>
          <p:nvPr/>
        </p:nvSpPr>
        <p:spPr>
          <a:xfrm>
            <a:off x="1451918" y="5737029"/>
            <a:ext cx="16887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Data Warehouse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096EE05-B937-42C7-9E22-8663F83B5E5B}"/>
              </a:ext>
            </a:extLst>
          </p:cNvPr>
          <p:cNvSpPr txBox="1"/>
          <p:nvPr/>
        </p:nvSpPr>
        <p:spPr>
          <a:xfrm>
            <a:off x="3832790" y="5737029"/>
            <a:ext cx="13595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BI Dashboard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F918D34-757A-44FE-8730-3699B53C1650}"/>
              </a:ext>
            </a:extLst>
          </p:cNvPr>
          <p:cNvSpPr txBox="1"/>
          <p:nvPr/>
        </p:nvSpPr>
        <p:spPr>
          <a:xfrm>
            <a:off x="6566781" y="5737029"/>
            <a:ext cx="12859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Presentation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9E63102-FBF1-4619-885F-252D905B0D44}"/>
              </a:ext>
            </a:extLst>
          </p:cNvPr>
          <p:cNvSpPr txBox="1"/>
          <p:nvPr/>
        </p:nvSpPr>
        <p:spPr>
          <a:xfrm>
            <a:off x="9041401" y="5737029"/>
            <a:ext cx="17665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Outcome/Results</a:t>
            </a: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42F3B5C2-DBFC-4486-BEF4-6E339D06B52B}"/>
              </a:ext>
            </a:extLst>
          </p:cNvPr>
          <p:cNvCxnSpPr>
            <a:cxnSpLocks/>
            <a:stCxn id="17" idx="3"/>
            <a:endCxn id="40" idx="1"/>
          </p:cNvCxnSpPr>
          <p:nvPr/>
        </p:nvCxnSpPr>
        <p:spPr>
          <a:xfrm flipH="1">
            <a:off x="1579946" y="2698030"/>
            <a:ext cx="9028067" cy="2381840"/>
          </a:xfrm>
          <a:prstGeom prst="bentConnector5">
            <a:avLst>
              <a:gd name="adj1" fmla="val -2532"/>
              <a:gd name="adj2" fmla="val 50000"/>
              <a:gd name="adj3" fmla="val 102532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986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4C3DB-AC1D-4935-8E91-FEF1B5ED9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277" y="1034926"/>
            <a:ext cx="4384256" cy="8219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</a:t>
            </a:r>
            <a:r>
              <a:rPr lang="en-US" dirty="0"/>
              <a:t> </a:t>
            </a:r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Schema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F0AA21-6069-4678-AC3A-38F1501A8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954" y="2096310"/>
            <a:ext cx="6395935" cy="41926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39914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4C3DB-AC1D-4935-8E91-FEF1B5ED9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277" y="1034926"/>
            <a:ext cx="4384256" cy="8219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083F9F-151D-4B89-BE0A-A28237A35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361" y="2306527"/>
            <a:ext cx="6677702" cy="1348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E6C16C-85C8-49A3-866E-D50C531E5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361" y="4121336"/>
            <a:ext cx="3146622" cy="2091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D90802-51C9-4BCF-A7F7-228840C06D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7212" y="4142563"/>
            <a:ext cx="3394886" cy="20705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798B0F-3058-4F18-B56F-BDBD215D47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4327" y="3280979"/>
            <a:ext cx="3240527" cy="22735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4D60FEA-F498-40E0-82E9-3870CAE1C791}"/>
              </a:ext>
            </a:extLst>
          </p:cNvPr>
          <p:cNvSpPr txBox="1"/>
          <p:nvPr/>
        </p:nvSpPr>
        <p:spPr>
          <a:xfrm>
            <a:off x="1184695" y="1961846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Stage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75769F-EADC-4E4E-B04C-FF25B7B5B70D}"/>
              </a:ext>
            </a:extLst>
          </p:cNvPr>
          <p:cNvSpPr txBox="1"/>
          <p:nvPr/>
        </p:nvSpPr>
        <p:spPr>
          <a:xfrm>
            <a:off x="1184695" y="3726452"/>
            <a:ext cx="2331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Date Import execution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86F24E-BC53-411C-9CA0-F4EDBFFE0FED}"/>
              </a:ext>
            </a:extLst>
          </p:cNvPr>
          <p:cNvSpPr txBox="1"/>
          <p:nvPr/>
        </p:nvSpPr>
        <p:spPr>
          <a:xfrm>
            <a:off x="4518039" y="3714177"/>
            <a:ext cx="2211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DW Import execution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8D6EEA-2FDB-4160-9671-1626134AFE83}"/>
              </a:ext>
            </a:extLst>
          </p:cNvPr>
          <p:cNvSpPr txBox="1"/>
          <p:nvPr/>
        </p:nvSpPr>
        <p:spPr>
          <a:xfrm>
            <a:off x="8094327" y="2796159"/>
            <a:ext cx="2660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ETL packages execution</a:t>
            </a:r>
          </a:p>
        </p:txBody>
      </p:sp>
    </p:spTree>
    <p:extLst>
      <p:ext uri="{BB962C8B-B14F-4D97-AF65-F5344CB8AC3E}">
        <p14:creationId xmlns:p14="http://schemas.microsoft.com/office/powerpoint/2010/main" val="2001872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D87F6-F928-4C8D-992C-005F7D0E8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dirty="0"/>
              <a:t> </a:t>
            </a:r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Intelligence</a:t>
            </a:r>
            <a:r>
              <a:rPr lang="en-US" dirty="0"/>
              <a:t> </a:t>
            </a:r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dirty="0"/>
              <a:t> </a:t>
            </a:r>
            <a:r>
              <a:rPr lang="en-US" sz="4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23DF3-DB5C-498C-AD4C-4C62448FA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588537" cy="3760891"/>
          </a:xfrm>
        </p:spPr>
        <p:txBody>
          <a:bodyPr>
            <a:normAutofit lnSpcReduction="10000"/>
          </a:bodyPr>
          <a:lstStyle/>
          <a:p>
            <a:r>
              <a:rPr lang="en-US" sz="4000" dirty="0"/>
              <a:t>Sales </a:t>
            </a:r>
          </a:p>
          <a:p>
            <a:pPr marL="578358" lvl="1" indent="-285750">
              <a:buFont typeface="Wingdings" panose="05000000000000000000" pitchFamily="2" charset="2"/>
              <a:buChar char="q"/>
            </a:pPr>
            <a:r>
              <a:rPr lang="en-US" sz="1600" dirty="0"/>
              <a:t>By Region </a:t>
            </a:r>
          </a:p>
          <a:p>
            <a:pPr marL="578358" lvl="1" indent="-285750">
              <a:buFont typeface="Wingdings" panose="05000000000000000000" pitchFamily="2" charset="2"/>
              <a:buChar char="q"/>
            </a:pPr>
            <a:r>
              <a:rPr lang="en-US" sz="1600" dirty="0"/>
              <a:t>By Category</a:t>
            </a:r>
          </a:p>
          <a:p>
            <a:pPr marL="578358" lvl="1" indent="-285750">
              <a:buFont typeface="Wingdings" panose="05000000000000000000" pitchFamily="2" charset="2"/>
              <a:buChar char="q"/>
            </a:pPr>
            <a:r>
              <a:rPr lang="en-US" sz="1600" dirty="0"/>
              <a:t>By Products</a:t>
            </a:r>
          </a:p>
          <a:p>
            <a:pPr marL="578358" lvl="1" indent="-285750">
              <a:buFont typeface="Wingdings" panose="05000000000000000000" pitchFamily="2" charset="2"/>
              <a:buChar char="q"/>
            </a:pPr>
            <a:r>
              <a:rPr lang="en-US" sz="1600" dirty="0"/>
              <a:t>By Date/Time</a:t>
            </a:r>
          </a:p>
          <a:p>
            <a:r>
              <a:rPr lang="en-US" sz="3600" dirty="0"/>
              <a:t>Product Reviews</a:t>
            </a:r>
          </a:p>
          <a:p>
            <a:pPr marL="578358" lvl="1" indent="-285750">
              <a:buFont typeface="Wingdings" panose="05000000000000000000" pitchFamily="2" charset="2"/>
              <a:buChar char="q"/>
            </a:pPr>
            <a:r>
              <a:rPr lang="en-US" sz="1600" dirty="0"/>
              <a:t>By Region</a:t>
            </a:r>
          </a:p>
          <a:p>
            <a:pPr marL="578358" lvl="1" indent="-285750">
              <a:buFont typeface="Wingdings" panose="05000000000000000000" pitchFamily="2" charset="2"/>
              <a:buChar char="q"/>
            </a:pPr>
            <a:r>
              <a:rPr lang="en-US" sz="1600" dirty="0"/>
              <a:t>By Product</a:t>
            </a:r>
          </a:p>
          <a:p>
            <a:pPr marL="578358" lvl="1" indent="-285750">
              <a:buFont typeface="Wingdings" panose="05000000000000000000" pitchFamily="2" charset="2"/>
              <a:buChar char="q"/>
            </a:pPr>
            <a:r>
              <a:rPr lang="en-US" sz="1600" dirty="0"/>
              <a:t>By Date/</a:t>
            </a:r>
            <a:r>
              <a:rPr lang="en-US" sz="1600" dirty="0" err="1"/>
              <a:t>TIme</a:t>
            </a:r>
            <a:endParaRPr lang="en-US" sz="1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33615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4DFB4-58B7-4C94-98DC-F5F7184CC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593" y="1160735"/>
            <a:ext cx="3494094" cy="226826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BI Dashboard </a:t>
            </a:r>
            <a:r>
              <a:rPr lang="en-US" sz="2800" b="0" i="1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Sales Map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4FEAC7-A381-4E75-8693-CF2FA0D92E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8138" t="21934" r="40577" b="24911"/>
          <a:stretch/>
        </p:blipFill>
        <p:spPr>
          <a:xfrm>
            <a:off x="233664" y="668484"/>
            <a:ext cx="7623349" cy="5521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A8485285-5466-4211-8ED9-7CAE7EF9B62E}"/>
              </a:ext>
            </a:extLst>
          </p:cNvPr>
          <p:cNvSpPr txBox="1">
            <a:spLocks/>
          </p:cNvSpPr>
          <p:nvPr/>
        </p:nvSpPr>
        <p:spPr bwMode="gray">
          <a:xfrm>
            <a:off x="8174594" y="3708649"/>
            <a:ext cx="3494094" cy="19886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Review sales data on interactive map for any combination of subsidiary and product category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EBEB"/>
              </a:solidFill>
              <a:effectLst/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072623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4DFB4-58B7-4C94-98DC-F5F7184CC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593" y="1160735"/>
            <a:ext cx="3494094" cy="226826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BI Dashboard </a:t>
            </a:r>
            <a:r>
              <a:rPr lang="en-US" sz="2800" b="0" i="1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Product Mix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A8485285-5466-4211-8ED9-7CAE7EF9B62E}"/>
              </a:ext>
            </a:extLst>
          </p:cNvPr>
          <p:cNvSpPr txBox="1">
            <a:spLocks/>
          </p:cNvSpPr>
          <p:nvPr/>
        </p:nvSpPr>
        <p:spPr bwMode="gray">
          <a:xfrm>
            <a:off x="8174594" y="3708649"/>
            <a:ext cx="3494094" cy="19886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BEBEB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Review product sales mix for any region and category while showing top customers.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EBEB"/>
              </a:solidFill>
              <a:effectLst/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346BBD-67CA-4FDC-BA21-480918CFC0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8" t="21764" r="50081" b="25698"/>
          <a:stretch/>
        </p:blipFill>
        <p:spPr>
          <a:xfrm>
            <a:off x="147016" y="936119"/>
            <a:ext cx="7740781" cy="4985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4050094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{32C3BA8A-34B6-44AC-B0A1-3970931333FF}tf56160789_win32</Template>
  <TotalTime>750</TotalTime>
  <Words>363</Words>
  <Application>Microsoft Office PowerPoint</Application>
  <PresentationFormat>Widescreen</PresentationFormat>
  <Paragraphs>51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Bookman Old Style</vt:lpstr>
      <vt:lpstr>Calibri</vt:lpstr>
      <vt:lpstr>Century Gothic</vt:lpstr>
      <vt:lpstr>Franklin Gothic Book</vt:lpstr>
      <vt:lpstr>Wingdings</vt:lpstr>
      <vt:lpstr>Wingdings 3</vt:lpstr>
      <vt:lpstr>1_RetrospectVTI</vt:lpstr>
      <vt:lpstr>Ion Boardroom</vt:lpstr>
      <vt:lpstr>FudgeMart Inc.  Data Warehouse &amp; Business Intelligence Solution</vt:lpstr>
      <vt:lpstr>Business Overview</vt:lpstr>
      <vt:lpstr>Project Goals</vt:lpstr>
      <vt:lpstr>Deliverables</vt:lpstr>
      <vt:lpstr>Star Schema</vt:lpstr>
      <vt:lpstr>ETL</vt:lpstr>
      <vt:lpstr>Business Intelligence - Reporting</vt:lpstr>
      <vt:lpstr>BI Dashboard Sales Map</vt:lpstr>
      <vt:lpstr>BI Dashboard Product Mix</vt:lpstr>
      <vt:lpstr>BI Dashboard Category Analysis</vt:lpstr>
      <vt:lpstr>BI Dashboard Ratings Analysis</vt:lpstr>
      <vt:lpstr>BI Dashboard Customer Analysis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FudgeMart Inc.  Data Warehouse &amp; Business Intelligence Solution</dc:title>
  <dc:creator>Subbu Kandhaswamy</dc:creator>
  <cp:lastModifiedBy>Subbu Kandhaswamy</cp:lastModifiedBy>
  <cp:revision>14</cp:revision>
  <dcterms:created xsi:type="dcterms:W3CDTF">2021-06-17T06:34:25Z</dcterms:created>
  <dcterms:modified xsi:type="dcterms:W3CDTF">2021-06-17T19:05:17Z</dcterms:modified>
</cp:coreProperties>
</file>

<file path=docProps/thumbnail.jpeg>
</file>